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1" r:id="rId4"/>
    <p:sldId id="262" r:id="rId5"/>
    <p:sldId id="266" r:id="rId6"/>
    <p:sldId id="267" r:id="rId7"/>
    <p:sldId id="268" r:id="rId8"/>
    <p:sldId id="283" r:id="rId9"/>
    <p:sldId id="269" r:id="rId10"/>
    <p:sldId id="270" r:id="rId11"/>
    <p:sldId id="284" r:id="rId12"/>
    <p:sldId id="271" r:id="rId13"/>
    <p:sldId id="272" r:id="rId14"/>
    <p:sldId id="273" r:id="rId15"/>
    <p:sldId id="274" r:id="rId16"/>
    <p:sldId id="276" r:id="rId17"/>
    <p:sldId id="279" r:id="rId18"/>
    <p:sldId id="280" r:id="rId19"/>
    <p:sldId id="285" r:id="rId20"/>
    <p:sldId id="281" r:id="rId21"/>
    <p:sldId id="26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CCCC"/>
    <a:srgbClr val="FF5050"/>
    <a:srgbClr val="FF3300"/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368" autoAdjust="0"/>
    <p:restoredTop sz="92876" autoAdjust="0"/>
  </p:normalViewPr>
  <p:slideViewPr>
    <p:cSldViewPr>
      <p:cViewPr>
        <p:scale>
          <a:sx n="70" d="100"/>
          <a:sy n="70" d="100"/>
        </p:scale>
        <p:origin x="1110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38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85AB2-7736-4DA1-A086-6964276B6DB9}" type="datetimeFigureOut">
              <a:rPr lang="en-US" smtClean="0"/>
              <a:t>1/2/2020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7AEA6-89F6-4488-ADF7-CA6F8C123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827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7AEA6-89F6-4488-ADF7-CA6F8C1237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521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7AEA6-89F6-4488-ADF7-CA6F8C1237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357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F5CC-CA01-49B6-A459-7B6464FEFA5E}" type="datetime1">
              <a:rPr lang="en-US" smtClean="0"/>
              <a:t>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21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D4FD9-6416-43AC-B4C8-834C23FB1413}" type="datetime1">
              <a:rPr lang="en-US" smtClean="0"/>
              <a:t>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65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C04ED-7A27-4FFF-BE31-7FB0299AD541}" type="datetime1">
              <a:rPr lang="en-US" smtClean="0"/>
              <a:t>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65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1A1B-5E67-449B-9B08-3BEBD457ED28}" type="datetime1">
              <a:rPr lang="en-US" smtClean="0"/>
              <a:t>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87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07421-FF0D-4758-A840-1DF244B9B57D}" type="datetime1">
              <a:rPr lang="en-US" smtClean="0"/>
              <a:t>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7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9E329-1E44-4BDD-A6B5-BDCD09F3FBAC}" type="datetime1">
              <a:rPr lang="en-US" smtClean="0"/>
              <a:t>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89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1F8C3-8A90-45B3-AB36-C9C6E83A256D}" type="datetime1">
              <a:rPr lang="en-US" smtClean="0"/>
              <a:t>1/2/2020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5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0681-F067-48E9-97F4-668CF4CECF00}" type="datetime1">
              <a:rPr lang="en-US" smtClean="0"/>
              <a:t>1/2/2020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33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675C9-C49A-4458-83CE-2249E3310D02}" type="datetime1">
              <a:rPr lang="en-US" smtClean="0"/>
              <a:t>1/2/2020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19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D4F11-8BE0-4635-A30E-528945999044}" type="datetime1">
              <a:rPr lang="en-US" smtClean="0"/>
              <a:t>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1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6A9E7-9638-4C2B-861A-5D3B7BE647B1}" type="datetime1">
              <a:rPr lang="en-US" smtClean="0"/>
              <a:t>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77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C7384-499A-472B-95B4-6A2E49DB146C}" type="datetime1">
              <a:rPr lang="en-US" smtClean="0"/>
              <a:t>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5E224-55DF-43CC-81CF-D017DC1DE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0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Triangle 15"/>
          <p:cNvSpPr/>
          <p:nvPr/>
        </p:nvSpPr>
        <p:spPr>
          <a:xfrm rot="5400000">
            <a:off x="190500" y="-190500"/>
            <a:ext cx="2514600" cy="2895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3300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869995"/>
            <a:ext cx="6400800" cy="1470025"/>
          </a:xfrm>
        </p:spPr>
        <p:txBody>
          <a:bodyPr>
            <a:normAutofit fontScale="90000"/>
          </a:bodyPr>
          <a:lstStyle/>
          <a:p>
            <a:r>
              <a:rPr lang="en-US" altLang="en-US" b="1" dirty="0">
                <a:solidFill>
                  <a:srgbClr val="000000"/>
                </a:solidFill>
              </a:rPr>
              <a:t>Training of Core Trainers </a:t>
            </a:r>
            <a:br>
              <a:rPr lang="en-US" altLang="en-US" b="1" dirty="0">
                <a:solidFill>
                  <a:srgbClr val="000000"/>
                </a:solidFill>
              </a:rPr>
            </a:br>
            <a:r>
              <a:rPr lang="en-US" altLang="en-US" b="1" dirty="0">
                <a:solidFill>
                  <a:srgbClr val="000000"/>
                </a:solidFill>
              </a:rPr>
              <a:t>CPG Management of </a:t>
            </a:r>
            <a:r>
              <a:rPr lang="en-US" altLang="en-US" b="1" dirty="0" err="1">
                <a:solidFill>
                  <a:srgbClr val="000000"/>
                </a:solidFill>
              </a:rPr>
              <a:t>Haemophilia</a:t>
            </a:r>
            <a:r>
              <a:rPr lang="en-US" altLang="en-US" b="1" dirty="0">
                <a:solidFill>
                  <a:srgbClr val="000000"/>
                </a:solidFill>
              </a:rPr>
              <a:t> </a:t>
            </a:r>
            <a:br>
              <a:rPr lang="en-US" altLang="en-US" b="1" dirty="0">
                <a:solidFill>
                  <a:srgbClr val="000000"/>
                </a:solidFill>
              </a:rPr>
            </a:br>
            <a:br>
              <a:rPr lang="en-US" dirty="0"/>
            </a:br>
            <a:r>
              <a:rPr lang="en-US" b="1" dirty="0"/>
              <a:t>Management of Inhibitors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83843" y="4179791"/>
            <a:ext cx="8686800" cy="1752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b="1" dirty="0">
                <a:solidFill>
                  <a:schemeClr val="tx1"/>
                </a:solidFill>
              </a:rPr>
              <a:t>Dato’ Dr. Goh Ai Sim</a:t>
            </a: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Senior Consultant </a:t>
            </a:r>
            <a:r>
              <a:rPr lang="en-US" sz="2400" dirty="0" err="1">
                <a:solidFill>
                  <a:schemeClr val="tx1"/>
                </a:solidFill>
              </a:rPr>
              <a:t>Haematologist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Hospital </a:t>
            </a:r>
            <a:r>
              <a:rPr lang="en-US" sz="2400" dirty="0" err="1">
                <a:solidFill>
                  <a:schemeClr val="tx1"/>
                </a:solidFill>
              </a:rPr>
              <a:t>Pulau</a:t>
            </a:r>
            <a:r>
              <a:rPr lang="en-US" sz="2400" dirty="0">
                <a:solidFill>
                  <a:schemeClr val="tx1"/>
                </a:solidFill>
              </a:rPr>
              <a:t> Pinang</a:t>
            </a:r>
          </a:p>
        </p:txBody>
      </p:sp>
      <p:sp>
        <p:nvSpPr>
          <p:cNvPr id="13" name="Right Triangle 12"/>
          <p:cNvSpPr/>
          <p:nvPr/>
        </p:nvSpPr>
        <p:spPr>
          <a:xfrm>
            <a:off x="0" y="914400"/>
            <a:ext cx="2362200" cy="5943600"/>
          </a:xfrm>
          <a:prstGeom prst="rtTriangle">
            <a:avLst/>
          </a:prstGeom>
          <a:solidFill>
            <a:srgbClr val="FF5050">
              <a:alpha val="85000"/>
            </a:srgbClr>
          </a:solidFill>
          <a:ln>
            <a:solidFill>
              <a:srgbClr val="FF5050">
                <a:alpha val="85098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/>
          <p:cNvSpPr/>
          <p:nvPr/>
        </p:nvSpPr>
        <p:spPr>
          <a:xfrm>
            <a:off x="0" y="0"/>
            <a:ext cx="1447800" cy="6858000"/>
          </a:xfrm>
          <a:prstGeom prst="rtTriangle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578677" y="5638800"/>
            <a:ext cx="3361527" cy="825002"/>
            <a:chOff x="4728535" y="117363"/>
            <a:chExt cx="4246915" cy="112980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0456" y="117363"/>
              <a:ext cx="1264994" cy="11298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4728535" y="353332"/>
              <a:ext cx="29842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/>
                <a:t>CLINICAL PRACTICE GUIDELINES</a:t>
              </a:r>
            </a:p>
            <a:p>
              <a:pPr algn="r"/>
              <a:r>
                <a:rPr lang="en-US" dirty="0"/>
                <a:t>Management of </a:t>
              </a:r>
              <a:r>
                <a:rPr lang="en-US" dirty="0" err="1"/>
                <a:t>Haemophilia</a:t>
              </a:r>
              <a:r>
                <a:rPr lang="en-US" dirty="0"/>
                <a:t> 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050" y="228600"/>
            <a:ext cx="1575154" cy="2425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42B063-4352-485B-A4B8-D87CF99F1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2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23" y="22860"/>
            <a:ext cx="8229600" cy="1143000"/>
          </a:xfrm>
        </p:spPr>
        <p:txBody>
          <a:bodyPr/>
          <a:lstStyle/>
          <a:p>
            <a:r>
              <a:rPr lang="en-MY" b="1" dirty="0"/>
              <a:t>Treatment of Acute Bleeding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4525963"/>
          </a:xfrm>
        </p:spPr>
        <p:txBody>
          <a:bodyPr/>
          <a:lstStyle/>
          <a:p>
            <a:r>
              <a:rPr lang="en-MY" dirty="0"/>
              <a:t>Bypassing agent is the main treatment option</a:t>
            </a:r>
          </a:p>
          <a:p>
            <a:pPr marL="723900" lvl="1" indent="-368300">
              <a:buFont typeface="Courier New" panose="02070309020205020404" pitchFamily="49" charset="0"/>
              <a:buChar char="o"/>
            </a:pPr>
            <a:r>
              <a:rPr lang="en-MY" dirty="0" err="1"/>
              <a:t>rVIIa</a:t>
            </a:r>
            <a:r>
              <a:rPr lang="en-MY" dirty="0"/>
              <a:t> (</a:t>
            </a:r>
            <a:r>
              <a:rPr lang="en-MY" dirty="0" err="1"/>
              <a:t>Novoseven</a:t>
            </a:r>
            <a:r>
              <a:rPr lang="en-MY" dirty="0"/>
              <a:t>) 90 - 120 µg/kg every 2 to 3 hours</a:t>
            </a:r>
          </a:p>
          <a:p>
            <a:pPr marL="723900" lvl="1" indent="-368300">
              <a:buFont typeface="Courier New" panose="02070309020205020404" pitchFamily="49" charset="0"/>
              <a:buChar char="o"/>
            </a:pPr>
            <a:r>
              <a:rPr lang="en-MY" dirty="0" err="1"/>
              <a:t>aPCC</a:t>
            </a:r>
            <a:r>
              <a:rPr lang="en-MY" dirty="0"/>
              <a:t> (FEIBA) 50 - 100 IU /kg every 8 to 12 hours </a:t>
            </a:r>
          </a:p>
          <a:p>
            <a:pPr marL="723900" lvl="1" indent="-368300">
              <a:buNone/>
            </a:pPr>
            <a:r>
              <a:rPr lang="en-MY" dirty="0"/>
              <a:t>    (max 200IU/kg/day)</a:t>
            </a:r>
          </a:p>
          <a:p>
            <a:r>
              <a:rPr lang="en-MY" dirty="0"/>
              <a:t>Both are equally effective and well tolerated.</a:t>
            </a:r>
            <a:r>
              <a:rPr lang="en-MY" baseline="30000" dirty="0"/>
              <a:t>54</a:t>
            </a:r>
          </a:p>
          <a:p>
            <a:r>
              <a:rPr lang="en-MY" dirty="0"/>
              <a:t>Home therapy with bypassing agent is  feasible.</a:t>
            </a:r>
            <a:r>
              <a:rPr lang="en-MY" baseline="30000" dirty="0"/>
              <a:t>55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CD5483D1-C25B-49DE-A8FA-0C85D8793723}"/>
              </a:ext>
            </a:extLst>
          </p:cNvPr>
          <p:cNvSpPr txBox="1"/>
          <p:nvPr/>
        </p:nvSpPr>
        <p:spPr>
          <a:xfrm>
            <a:off x="598966" y="5115580"/>
            <a:ext cx="78592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54. </a:t>
            </a:r>
            <a:r>
              <a:rPr lang="en-US" sz="1400" dirty="0" err="1"/>
              <a:t>Matino</a:t>
            </a:r>
            <a:r>
              <a:rPr lang="en-US" sz="1400" dirty="0"/>
              <a:t> D, et al. Cochrane Database of Systematic Reviews 2015, Issue 12. Art. No.: CD004449</a:t>
            </a:r>
          </a:p>
          <a:p>
            <a:r>
              <a:rPr lang="en-US" sz="1400" dirty="0"/>
              <a:t>55. </a:t>
            </a:r>
            <a:r>
              <a:rPr lang="en-US" sz="1400" dirty="0" err="1"/>
              <a:t>Holme</a:t>
            </a:r>
            <a:r>
              <a:rPr lang="en-US" sz="1400" dirty="0"/>
              <a:t> PA, et al. </a:t>
            </a:r>
            <a:r>
              <a:rPr lang="en-US" sz="1400" dirty="0" err="1"/>
              <a:t>Haemophilia</a:t>
            </a:r>
            <a:r>
              <a:rPr lang="en-US" sz="1400" dirty="0"/>
              <a:t>. 2009;15(3):727-732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9E424A-3D06-4416-8494-9D92E141E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101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72605A-27DC-4F74-A454-56ABB53BC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CE1C35-0097-456C-886C-09E12D6D7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819400"/>
            <a:ext cx="8675914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481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6700"/>
            <a:ext cx="7848600" cy="1143000"/>
          </a:xfrm>
        </p:spPr>
        <p:txBody>
          <a:bodyPr>
            <a:normAutofit fontScale="90000"/>
          </a:bodyPr>
          <a:lstStyle/>
          <a:p>
            <a:r>
              <a:rPr lang="en-MY" b="1" dirty="0"/>
              <a:t>Role of Prophylaxis with </a:t>
            </a:r>
            <a:br>
              <a:rPr lang="en-MY" b="1" dirty="0"/>
            </a:br>
            <a:r>
              <a:rPr lang="en-MY" b="1" dirty="0"/>
              <a:t>Bypassing Agents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72400" cy="4525963"/>
          </a:xfrm>
        </p:spPr>
        <p:txBody>
          <a:bodyPr/>
          <a:lstStyle/>
          <a:p>
            <a:r>
              <a:rPr lang="en-MY" sz="2800" dirty="0"/>
              <a:t>Effective in reducing bleeding episodes</a:t>
            </a:r>
          </a:p>
          <a:p>
            <a:r>
              <a:rPr lang="en-MY" sz="2800" dirty="0"/>
              <a:t>However, use is limited by high cost</a:t>
            </a:r>
          </a:p>
          <a:p>
            <a:r>
              <a:rPr lang="en-MY" sz="2800" dirty="0"/>
              <a:t>Can be considered after life-threatening bleed or in frequent bleeders </a:t>
            </a:r>
          </a:p>
          <a:p>
            <a:r>
              <a:rPr lang="en-MY" sz="2800" dirty="0"/>
              <a:t>Novel agents</a:t>
            </a:r>
          </a:p>
          <a:p>
            <a:pPr lvl="1" indent="-387350"/>
            <a:r>
              <a:rPr lang="en-MY" sz="2400" dirty="0"/>
              <a:t>SC </a:t>
            </a:r>
            <a:r>
              <a:rPr lang="en-MY" sz="2400" dirty="0" err="1"/>
              <a:t>emicizumab</a:t>
            </a:r>
            <a:r>
              <a:rPr lang="en-MY" sz="2400" dirty="0"/>
              <a:t>, a bispecific monoclonal antibody that bridges </a:t>
            </a:r>
            <a:r>
              <a:rPr lang="en-MY" sz="2400" dirty="0" err="1"/>
              <a:t>FIXa</a:t>
            </a:r>
            <a:r>
              <a:rPr lang="en-MY" sz="2400" dirty="0"/>
              <a:t> and FX</a:t>
            </a:r>
          </a:p>
          <a:p>
            <a:pPr lvl="1" indent="-387350"/>
            <a:r>
              <a:rPr lang="en-MY" sz="2400" dirty="0"/>
              <a:t>SC </a:t>
            </a:r>
            <a:r>
              <a:rPr lang="en-MY" sz="2400" dirty="0" err="1"/>
              <a:t>concizumab</a:t>
            </a:r>
            <a:r>
              <a:rPr lang="en-MY" sz="2400" dirty="0"/>
              <a:t> and </a:t>
            </a:r>
            <a:r>
              <a:rPr lang="en-MY" sz="2400" dirty="0" err="1"/>
              <a:t>fitusiran</a:t>
            </a:r>
            <a:r>
              <a:rPr lang="en-MY" sz="2400" dirty="0"/>
              <a:t> are still under investigation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BE74A8-017C-4B41-9CB8-DBAF1AF25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405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66700"/>
            <a:ext cx="8229600" cy="1143000"/>
          </a:xfrm>
        </p:spPr>
        <p:txBody>
          <a:bodyPr>
            <a:normAutofit/>
          </a:bodyPr>
          <a:lstStyle/>
          <a:p>
            <a:r>
              <a:rPr lang="en-MY" b="1" dirty="0"/>
              <a:t>Immune Tolerance Induction (ITI)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4525963"/>
          </a:xfrm>
        </p:spPr>
        <p:txBody>
          <a:bodyPr>
            <a:normAutofit/>
          </a:bodyPr>
          <a:lstStyle/>
          <a:p>
            <a:r>
              <a:rPr lang="en-MY" dirty="0"/>
              <a:t>Rationale for ITI</a:t>
            </a:r>
          </a:p>
          <a:p>
            <a:r>
              <a:rPr lang="en-MY" dirty="0"/>
              <a:t>Eradication of inhibitor using large doses of factor concentrate given over a period of weeks to years to induce antigen specific tolerance and reduce inhibitory antibodies until its disappearance</a:t>
            </a:r>
          </a:p>
          <a:p>
            <a:r>
              <a:rPr lang="en-MY" dirty="0" err="1"/>
              <a:t>aPCC</a:t>
            </a:r>
            <a:r>
              <a:rPr lang="en-MY" dirty="0"/>
              <a:t> should be used with caution in   patients planned for ITI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76D2C-5F93-422E-9BB3-D7F7ACA64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3593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229" y="-2835"/>
            <a:ext cx="8229600" cy="1143000"/>
          </a:xfrm>
        </p:spPr>
        <p:txBody>
          <a:bodyPr/>
          <a:lstStyle/>
          <a:p>
            <a:r>
              <a:rPr lang="en-MY" b="1" dirty="0"/>
              <a:t>When to Start ITI?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045" y="1095134"/>
            <a:ext cx="7772400" cy="4525963"/>
          </a:xfrm>
        </p:spPr>
        <p:txBody>
          <a:bodyPr>
            <a:normAutofit/>
          </a:bodyPr>
          <a:lstStyle/>
          <a:p>
            <a:r>
              <a:rPr lang="en-MY" sz="2800" dirty="0"/>
              <a:t>Should be considered in all PWH with inhibitor</a:t>
            </a:r>
          </a:p>
          <a:p>
            <a:r>
              <a:rPr lang="en-MY" sz="2800" dirty="0"/>
              <a:t>Wait until inhibitor titre drop to &lt;10 BU for better results</a:t>
            </a:r>
          </a:p>
          <a:p>
            <a:r>
              <a:rPr lang="en-MY" sz="2800" dirty="0"/>
              <a:t>Consider starting ITI regardless of inhibitor titre if:</a:t>
            </a:r>
            <a:r>
              <a:rPr lang="en-MY" sz="2800" baseline="30000" dirty="0"/>
              <a:t>59</a:t>
            </a:r>
            <a:endParaRPr lang="en-MY" sz="2800" dirty="0"/>
          </a:p>
          <a:p>
            <a:pPr lvl="1" indent="-387350"/>
            <a:r>
              <a:rPr lang="en-MY" sz="2400" dirty="0"/>
              <a:t>The inhibitor does not fall below 10 BU within a 1 - 2 year observation</a:t>
            </a:r>
          </a:p>
          <a:p>
            <a:pPr lvl="1" indent="-387350"/>
            <a:r>
              <a:rPr lang="en-MY" sz="2400" dirty="0"/>
              <a:t>A severe life or limb-threatening bleeding event occurs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E84F5F6-ACC4-4A09-A6E7-70611D3F0294}"/>
              </a:ext>
            </a:extLst>
          </p:cNvPr>
          <p:cNvSpPr txBox="1"/>
          <p:nvPr/>
        </p:nvSpPr>
        <p:spPr>
          <a:xfrm>
            <a:off x="746051" y="5436922"/>
            <a:ext cx="76740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59. </a:t>
            </a:r>
            <a:r>
              <a:rPr lang="en-US" sz="1400" dirty="0" err="1"/>
              <a:t>DiMichele</a:t>
            </a:r>
            <a:r>
              <a:rPr lang="en-US" sz="1400" dirty="0"/>
              <a:t> DM, et al. </a:t>
            </a:r>
            <a:r>
              <a:rPr lang="fr-FR" sz="1400" dirty="0"/>
              <a:t>Haemophilia.2007;13(1):1-22</a:t>
            </a:r>
            <a:r>
              <a:rPr lang="fr-FR" sz="1000" dirty="0"/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D6219E-01E4-46C9-BD60-628D1662B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741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Prerequisite for Starting ITI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dirty="0"/>
              <a:t>Need to ensure no interruption of treatment for best response</a:t>
            </a:r>
          </a:p>
          <a:p>
            <a:r>
              <a:rPr lang="en-MY" dirty="0"/>
              <a:t>Commitment from PWH with inhibitor/care-giver</a:t>
            </a:r>
          </a:p>
          <a:p>
            <a:r>
              <a:rPr lang="en-MY" dirty="0"/>
              <a:t>Good venous access</a:t>
            </a:r>
          </a:p>
          <a:p>
            <a:r>
              <a:rPr lang="en-MY" dirty="0"/>
              <a:t>Adequate budget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F6A7C6-DC96-4550-B64E-B3AE46F39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720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166"/>
            <a:ext cx="8229600" cy="1143000"/>
          </a:xfrm>
        </p:spPr>
        <p:txBody>
          <a:bodyPr/>
          <a:lstStyle/>
          <a:p>
            <a:r>
              <a:rPr lang="en-MY" b="1" dirty="0"/>
              <a:t>ITI regimens</a:t>
            </a:r>
            <a:endParaRPr lang="en-US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2">
            <a:extLst>
              <a:ext uri="{FF2B5EF4-FFF2-40B4-BE49-F238E27FC236}">
                <a16:creationId xmlns:a16="http://schemas.microsoft.com/office/drawing/2014/main" id="{CAE49E83-47DB-4AC3-9794-4B6EB9ACFF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24665"/>
            <a:ext cx="7486593" cy="4899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D41B3B5-F7F7-4E32-90E4-1092E3CF597D}"/>
              </a:ext>
            </a:extLst>
          </p:cNvPr>
          <p:cNvSpPr txBox="1"/>
          <p:nvPr/>
        </p:nvSpPr>
        <p:spPr>
          <a:xfrm>
            <a:off x="1219200" y="5694402"/>
            <a:ext cx="6400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Collins P, Chalmers E, </a:t>
            </a:r>
            <a:r>
              <a:rPr lang="en-US" sz="1000" dirty="0" err="1"/>
              <a:t>Alamelu</a:t>
            </a:r>
            <a:r>
              <a:rPr lang="en-US" sz="1000" dirty="0"/>
              <a:t> J, et al. First-Line Immune Tolerance Induction for Children with Severe </a:t>
            </a:r>
            <a:r>
              <a:rPr lang="en-US" sz="1000" dirty="0" err="1"/>
              <a:t>Haemophilia</a:t>
            </a:r>
            <a:r>
              <a:rPr lang="en-US" sz="1000" dirty="0"/>
              <a:t> A: A Protocol from The UK </a:t>
            </a:r>
            <a:r>
              <a:rPr lang="en-US" sz="1000" dirty="0" err="1"/>
              <a:t>Haemophilia</a:t>
            </a:r>
            <a:r>
              <a:rPr lang="en-US" sz="1000" dirty="0"/>
              <a:t> Centre Doctors’ </a:t>
            </a:r>
            <a:r>
              <a:rPr lang="en-US" sz="1000" dirty="0" err="1"/>
              <a:t>Organisation</a:t>
            </a:r>
            <a:r>
              <a:rPr lang="en-US" sz="1000" dirty="0"/>
              <a:t> Inhibitor and </a:t>
            </a:r>
            <a:r>
              <a:rPr lang="en-US" sz="1000" dirty="0" err="1"/>
              <a:t>Paediatric</a:t>
            </a:r>
            <a:r>
              <a:rPr lang="en-US" sz="1000" dirty="0"/>
              <a:t> Working Parties. </a:t>
            </a:r>
            <a:r>
              <a:rPr lang="en-US" sz="1000" dirty="0" err="1"/>
              <a:t>Haemophilia</a:t>
            </a:r>
            <a:r>
              <a:rPr lang="en-US" sz="1000" dirty="0"/>
              <a:t>. 2017; 23:654-659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503A06-6B36-4978-A236-03527C75B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4829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MY" b="1" dirty="0"/>
              <a:t>High Dose vs Low Dose ITI Regimen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dirty="0"/>
              <a:t>Shorter time to eradicate inhibitor</a:t>
            </a:r>
          </a:p>
          <a:p>
            <a:pPr marL="0" indent="0">
              <a:buNone/>
            </a:pPr>
            <a:endParaRPr lang="en-MY" sz="2000" dirty="0"/>
          </a:p>
          <a:p>
            <a:r>
              <a:rPr lang="en-MY" dirty="0"/>
              <a:t>Less bleeding events</a:t>
            </a:r>
          </a:p>
          <a:p>
            <a:pPr marL="0" indent="0">
              <a:buNone/>
            </a:pPr>
            <a:endParaRPr lang="en-MY" sz="2000" dirty="0"/>
          </a:p>
          <a:p>
            <a:r>
              <a:rPr lang="en-MY" dirty="0"/>
              <a:t>Similar tolerance rates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4D961F-9065-4317-8F3D-9E9E11D92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897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747" y="15081"/>
            <a:ext cx="8229600" cy="1143000"/>
          </a:xfrm>
        </p:spPr>
        <p:txBody>
          <a:bodyPr/>
          <a:lstStyle/>
          <a:p>
            <a:r>
              <a:rPr lang="en-MY" b="1" dirty="0"/>
              <a:t>ITI Success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96200" cy="4525963"/>
          </a:xfrm>
        </p:spPr>
        <p:txBody>
          <a:bodyPr/>
          <a:lstStyle/>
          <a:p>
            <a:r>
              <a:rPr lang="en-MY" dirty="0"/>
              <a:t>No measurable inhibitor titre</a:t>
            </a:r>
          </a:p>
          <a:p>
            <a:r>
              <a:rPr lang="en-MY" dirty="0"/>
              <a:t>Normal FVIII recovery and half life</a:t>
            </a:r>
          </a:p>
          <a:p>
            <a:r>
              <a:rPr lang="en-MY" dirty="0"/>
              <a:t>Success rate in haemophilia A: 50 - 80%                       			 haemophilia B: 13 - 31%</a:t>
            </a:r>
          </a:p>
          <a:p>
            <a:r>
              <a:rPr lang="en-MY" dirty="0"/>
              <a:t>In refractory cases, consider IV rituximab (off-label)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1CC27E-DA0F-45A7-9FD6-A6F994249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3965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72605A-27DC-4F74-A454-56ABB53BC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19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79F95C-C67F-4CB6-98F4-59B2790BF6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286" y="2756998"/>
            <a:ext cx="8694314" cy="1357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947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081"/>
            <a:ext cx="8229600" cy="1143000"/>
          </a:xfrm>
        </p:spPr>
        <p:txBody>
          <a:bodyPr/>
          <a:lstStyle/>
          <a:p>
            <a:r>
              <a:rPr lang="en-US" b="1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understand the inhibitors including its development &amp; screening in </a:t>
            </a:r>
            <a:r>
              <a:rPr lang="en-US" dirty="0" err="1"/>
              <a:t>haemophilia</a:t>
            </a:r>
            <a:endParaRPr lang="en-US" dirty="0"/>
          </a:p>
          <a:p>
            <a:r>
              <a:rPr lang="en-US" dirty="0"/>
              <a:t>To understand the risk factors for inhibitors in </a:t>
            </a:r>
            <a:r>
              <a:rPr lang="en-US" dirty="0" err="1"/>
              <a:t>haemophilia</a:t>
            </a:r>
            <a:endParaRPr lang="en-US" dirty="0"/>
          </a:p>
          <a:p>
            <a:r>
              <a:rPr lang="en-US" dirty="0"/>
              <a:t>To learn the principle in the management of inhibitors in </a:t>
            </a:r>
            <a:r>
              <a:rPr lang="en-US" dirty="0" err="1"/>
              <a:t>haemophilia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3CC8C6-654C-400B-AF8F-CEAD1BF58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5946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986" y="228600"/>
            <a:ext cx="8229600" cy="1143000"/>
          </a:xfrm>
        </p:spPr>
        <p:txBody>
          <a:bodyPr/>
          <a:lstStyle/>
          <a:p>
            <a:r>
              <a:rPr lang="en-MY" b="1" dirty="0"/>
              <a:t>Take Home Messages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dirty="0"/>
              <a:t>Screening for inhibitor should be done in all PWH exposed to factor replacement therapy.</a:t>
            </a:r>
          </a:p>
          <a:p>
            <a:r>
              <a:rPr lang="en-MY" dirty="0"/>
              <a:t>Bypassing therapy should be used to treat acute bleeding in haemophilia with inhibitors.</a:t>
            </a:r>
          </a:p>
          <a:p>
            <a:r>
              <a:rPr lang="en-MY" dirty="0"/>
              <a:t>Immune tolerance induction should be considered in all PWH with inhibitor.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B3B38B-F17A-4DB8-97CD-1F27FE661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902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nual Input 3"/>
          <p:cNvSpPr/>
          <p:nvPr/>
        </p:nvSpPr>
        <p:spPr>
          <a:xfrm rot="10800000">
            <a:off x="-9236" y="0"/>
            <a:ext cx="9153236" cy="4800600"/>
          </a:xfrm>
          <a:prstGeom prst="flowChartManualInput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/>
              <a:t>THANK YOU</a:t>
            </a:r>
          </a:p>
        </p:txBody>
      </p:sp>
      <p:sp>
        <p:nvSpPr>
          <p:cNvPr id="5" name="Right Triangle 4"/>
          <p:cNvSpPr/>
          <p:nvPr/>
        </p:nvSpPr>
        <p:spPr>
          <a:xfrm>
            <a:off x="-9236" y="0"/>
            <a:ext cx="2904836" cy="6858000"/>
          </a:xfrm>
          <a:prstGeom prst="rtTriangle">
            <a:avLst/>
          </a:prstGeom>
          <a:solidFill>
            <a:srgbClr val="FF7C8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5884499"/>
            <a:ext cx="838200" cy="74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86500" y="6167396"/>
            <a:ext cx="188865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/>
              <a:t>CLINICAL PRACTICE GUIDELINES</a:t>
            </a:r>
          </a:p>
          <a:p>
            <a:pPr algn="r"/>
            <a:r>
              <a:rPr lang="en-US" sz="1100" dirty="0"/>
              <a:t>Management of </a:t>
            </a:r>
            <a:r>
              <a:rPr lang="en-US" sz="1100" dirty="0" err="1"/>
              <a:t>Haemophilia</a:t>
            </a:r>
            <a:r>
              <a:rPr lang="en-US" sz="1100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E00088-BF15-4B42-8D28-4A92C87FF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194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8229600" cy="1143000"/>
          </a:xfrm>
        </p:spPr>
        <p:txBody>
          <a:bodyPr/>
          <a:lstStyle/>
          <a:p>
            <a:r>
              <a:rPr lang="en-US" b="1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914400"/>
            <a:ext cx="7924800" cy="4525963"/>
          </a:xfrm>
        </p:spPr>
        <p:txBody>
          <a:bodyPr>
            <a:noAutofit/>
          </a:bodyPr>
          <a:lstStyle/>
          <a:p>
            <a:r>
              <a:rPr lang="en-MY" dirty="0"/>
              <a:t>Antibodies that neutralise clotting factors which develop following factor replacement therapy</a:t>
            </a:r>
          </a:p>
          <a:p>
            <a:r>
              <a:rPr lang="en-MY" dirty="0"/>
              <a:t>Presence of inhibitors lead to ineffective replacement therapy</a:t>
            </a:r>
          </a:p>
          <a:p>
            <a:r>
              <a:rPr lang="en-MY" dirty="0"/>
              <a:t>Cumulative incidence:</a:t>
            </a:r>
            <a:r>
              <a:rPr lang="en-MY" baseline="30000" dirty="0"/>
              <a:t>2</a:t>
            </a:r>
          </a:p>
          <a:p>
            <a:pPr lvl="1" indent="-387350">
              <a:buFont typeface="Courier New" panose="02070309020205020404" pitchFamily="49" charset="0"/>
              <a:buChar char="o"/>
            </a:pPr>
            <a:r>
              <a:rPr lang="en-MY" sz="2400" dirty="0"/>
              <a:t>20 - 30% in severe haemophilia A</a:t>
            </a:r>
          </a:p>
          <a:p>
            <a:pPr lvl="1" indent="-387350">
              <a:buFont typeface="Courier New" panose="02070309020205020404" pitchFamily="49" charset="0"/>
              <a:buChar char="o"/>
            </a:pPr>
            <a:r>
              <a:rPr lang="en-MY" sz="2400" dirty="0"/>
              <a:t>5 - 10% in mild or moderate haemophilia A</a:t>
            </a:r>
          </a:p>
          <a:p>
            <a:pPr lvl="1" indent="-387350">
              <a:buFont typeface="Courier New" panose="02070309020205020404" pitchFamily="49" charset="0"/>
              <a:buChar char="o"/>
            </a:pPr>
            <a:r>
              <a:rPr lang="en-MY" sz="2400" dirty="0"/>
              <a:t>&lt;5% in haemophilia B</a:t>
            </a:r>
            <a:endParaRPr lang="en-US" sz="24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E252D93E-6457-4CA9-85D8-1A97A4FCAA4B}"/>
              </a:ext>
            </a:extLst>
          </p:cNvPr>
          <p:cNvSpPr txBox="1"/>
          <p:nvPr/>
        </p:nvSpPr>
        <p:spPr>
          <a:xfrm>
            <a:off x="762000" y="5486400"/>
            <a:ext cx="8229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2. World Federation of </a:t>
            </a:r>
            <a:r>
              <a:rPr lang="en-US" sz="1400" dirty="0" err="1"/>
              <a:t>Haemophilia</a:t>
            </a:r>
            <a:r>
              <a:rPr lang="en-US" sz="1400" dirty="0"/>
              <a:t>. Guidelines for the Management of </a:t>
            </a:r>
            <a:r>
              <a:rPr lang="en-US" sz="1400" dirty="0" err="1"/>
              <a:t>Haemophilia</a:t>
            </a:r>
            <a:r>
              <a:rPr lang="en-US" sz="1400" dirty="0"/>
              <a:t> (2nd edition ). Montréal:  </a:t>
            </a:r>
          </a:p>
          <a:p>
            <a:r>
              <a:rPr lang="en-US" sz="1400" dirty="0"/>
              <a:t>    Blackwell Publishing Ltd; 2012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5C32D7-1DAB-4E2A-A102-B1B894E96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814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714" y="152400"/>
            <a:ext cx="8229600" cy="1143000"/>
          </a:xfrm>
        </p:spPr>
        <p:txBody>
          <a:bodyPr>
            <a:normAutofit/>
          </a:bodyPr>
          <a:lstStyle/>
          <a:p>
            <a:r>
              <a:rPr lang="en-MY" sz="3600" b="1" dirty="0"/>
              <a:t>Risk Factors For Inhibitor Development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414" y="1316374"/>
            <a:ext cx="7696200" cy="4525963"/>
          </a:xfrm>
        </p:spPr>
        <p:txBody>
          <a:bodyPr/>
          <a:lstStyle/>
          <a:p>
            <a:r>
              <a:rPr lang="en-MY" sz="2800" dirty="0"/>
              <a:t>High intensity treatment of clotting factor within the first 8 - 12 weeks of therapy i.e. &gt;150 IU/kg/week</a:t>
            </a:r>
            <a:r>
              <a:rPr lang="en-MY" sz="2800" baseline="30000" dirty="0"/>
              <a:t>53</a:t>
            </a:r>
            <a:endParaRPr lang="en-MY" sz="2800" dirty="0"/>
          </a:p>
          <a:p>
            <a:r>
              <a:rPr lang="en-MY" sz="2800" dirty="0"/>
              <a:t>FVIII genotype esp. large deletions and nonsense mutations</a:t>
            </a:r>
            <a:r>
              <a:rPr lang="en-MY" sz="2800" baseline="30000" dirty="0"/>
              <a:t>20</a:t>
            </a:r>
          </a:p>
          <a:p>
            <a:r>
              <a:rPr lang="en-MY" sz="2800" dirty="0"/>
              <a:t>Family history of inhibitors</a:t>
            </a:r>
            <a:r>
              <a:rPr lang="en-MY" sz="2800" baseline="30000" dirty="0"/>
              <a:t>19</a:t>
            </a:r>
          </a:p>
          <a:p>
            <a:r>
              <a:rPr lang="en-MY" sz="2800" dirty="0"/>
              <a:t>Regular prophylaxis is associated with a lower risk of inhibitor</a:t>
            </a:r>
            <a:r>
              <a:rPr lang="en-MY" sz="2800" baseline="30000" dirty="0"/>
              <a:t>19-20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ABF053C-0AB5-4505-8230-4933B15DCDAB}"/>
              </a:ext>
            </a:extLst>
          </p:cNvPr>
          <p:cNvSpPr txBox="1"/>
          <p:nvPr/>
        </p:nvSpPr>
        <p:spPr>
          <a:xfrm>
            <a:off x="838200" y="5156537"/>
            <a:ext cx="83257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19. </a:t>
            </a:r>
            <a:r>
              <a:rPr lang="en-US" sz="1400" dirty="0" err="1"/>
              <a:t>Gouw</a:t>
            </a:r>
            <a:r>
              <a:rPr lang="en-US" sz="1400" dirty="0"/>
              <a:t> SC, et al. Blood. 2007;109(11):4648-4654</a:t>
            </a:r>
          </a:p>
          <a:p>
            <a:r>
              <a:rPr lang="en-US" sz="1400" dirty="0"/>
              <a:t>20. </a:t>
            </a:r>
            <a:r>
              <a:rPr lang="en-US" sz="1400" dirty="0" err="1"/>
              <a:t>Gouw</a:t>
            </a:r>
            <a:r>
              <a:rPr lang="en-US" sz="1400" dirty="0"/>
              <a:t> SC, et al. Blood 2013;121(20):4046-4055</a:t>
            </a:r>
          </a:p>
          <a:p>
            <a:r>
              <a:rPr lang="en-US" sz="1400" dirty="0"/>
              <a:t>53. </a:t>
            </a:r>
            <a:r>
              <a:rPr lang="en-US" sz="1400" dirty="0" err="1"/>
              <a:t>Marcucci</a:t>
            </a:r>
            <a:r>
              <a:rPr lang="en-US" sz="1400" dirty="0"/>
              <a:t> M, et al. </a:t>
            </a:r>
            <a:r>
              <a:rPr lang="en-US" sz="1400" dirty="0" err="1"/>
              <a:t>Thromb</a:t>
            </a:r>
            <a:r>
              <a:rPr lang="en-US" sz="1400" dirty="0"/>
              <a:t> Haemost.2015;113(5):958-967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B155CE-2483-43AC-8E20-E93885972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773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21414"/>
            <a:ext cx="8229600" cy="1143000"/>
          </a:xfrm>
        </p:spPr>
        <p:txBody>
          <a:bodyPr>
            <a:noAutofit/>
          </a:bodyPr>
          <a:lstStyle/>
          <a:p>
            <a:r>
              <a:rPr lang="en-MY" b="1" dirty="0"/>
              <a:t>Recombinant vs Plasma-derived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153400" cy="3429000"/>
          </a:xfrm>
        </p:spPr>
        <p:txBody>
          <a:bodyPr/>
          <a:lstStyle/>
          <a:p>
            <a:r>
              <a:rPr lang="en-MY" dirty="0"/>
              <a:t>EMA’s Committee for Medical Products for Human Use (CHMP) concluded: </a:t>
            </a:r>
          </a:p>
          <a:p>
            <a:pPr marL="723900" lvl="1" indent="-368300">
              <a:buFont typeface="Courier New" panose="02070309020205020404" pitchFamily="49" charset="0"/>
              <a:buChar char="o"/>
            </a:pPr>
            <a:r>
              <a:rPr lang="en-MY" dirty="0"/>
              <a:t>No clear and consistent evidence to indicate a difference in the incidence of inhibitor development between plasma-derived and recombinant factors</a:t>
            </a:r>
            <a:r>
              <a:rPr lang="en-MY" baseline="30000" dirty="0"/>
              <a:t>12</a:t>
            </a:r>
            <a:r>
              <a:rPr lang="en-MY" dirty="0"/>
              <a:t> 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143C8724-3854-4FA7-9712-DA1FB61D508A}"/>
              </a:ext>
            </a:extLst>
          </p:cNvPr>
          <p:cNvSpPr txBox="1"/>
          <p:nvPr/>
        </p:nvSpPr>
        <p:spPr>
          <a:xfrm>
            <a:off x="685800" y="5334000"/>
            <a:ext cx="708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12. Farrugia A. Guide for the assessment of clotting factor (3rd edition). </a:t>
            </a:r>
            <a:r>
              <a:rPr lang="en-US" sz="1400" dirty="0" err="1"/>
              <a:t>Montreal:WFH</a:t>
            </a:r>
            <a:r>
              <a:rPr lang="en-US" sz="1400" dirty="0"/>
              <a:t>; 2017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FAC829-37FA-4187-868D-772F0A92F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383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431" y="23037"/>
            <a:ext cx="8229600" cy="1143000"/>
          </a:xfrm>
        </p:spPr>
        <p:txBody>
          <a:bodyPr/>
          <a:lstStyle/>
          <a:p>
            <a:r>
              <a:rPr lang="en-MY" b="1" dirty="0"/>
              <a:t>When to Suspect Inhibitors?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1722437"/>
            <a:ext cx="7543800" cy="4525963"/>
          </a:xfrm>
        </p:spPr>
        <p:txBody>
          <a:bodyPr/>
          <a:lstStyle/>
          <a:p>
            <a:r>
              <a:rPr lang="en-MY" dirty="0"/>
              <a:t>Poor response to replacement therapy</a:t>
            </a:r>
          </a:p>
          <a:p>
            <a:r>
              <a:rPr lang="en-MY" dirty="0"/>
              <a:t>Recovery assays are not as expected</a:t>
            </a:r>
          </a:p>
          <a:p>
            <a:r>
              <a:rPr lang="en-MY" dirty="0"/>
              <a:t>Increase bleeding episodes despite optimal prophylaxis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9701A0-5E24-4C28-8C5B-4C438D61A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519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15081"/>
            <a:ext cx="8229600" cy="1143000"/>
          </a:xfrm>
        </p:spPr>
        <p:txBody>
          <a:bodyPr/>
          <a:lstStyle/>
          <a:p>
            <a:r>
              <a:rPr lang="en-MY" b="1" dirty="0"/>
              <a:t>When to Screen for Inhibitors?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795" y="1197349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MY" dirty="0"/>
              <a:t>At regular intervals</a:t>
            </a:r>
          </a:p>
          <a:p>
            <a:pPr marL="627063" lvl="1" indent="-354013">
              <a:buFont typeface="Courier New" panose="02070309020205020404" pitchFamily="49" charset="0"/>
              <a:buChar char="o"/>
            </a:pPr>
            <a:r>
              <a:rPr lang="en-MY" dirty="0"/>
              <a:t>For children </a:t>
            </a:r>
          </a:p>
          <a:p>
            <a:pPr marL="900113" lvl="2" indent="-273050"/>
            <a:r>
              <a:rPr lang="en-MY" dirty="0"/>
              <a:t>once every 5 exposure days (ED) until 20 ED </a:t>
            </a:r>
          </a:p>
          <a:p>
            <a:pPr marL="900113" lvl="2" indent="-273050"/>
            <a:r>
              <a:rPr lang="en-MY" dirty="0"/>
              <a:t>every 10 ED between 21 and 50 ED</a:t>
            </a:r>
          </a:p>
          <a:p>
            <a:pPr marL="900113" lvl="2" indent="-273050"/>
            <a:r>
              <a:rPr lang="en-MY" dirty="0"/>
              <a:t>at least twice a year until 150 ED</a:t>
            </a:r>
          </a:p>
          <a:p>
            <a:pPr marL="627063" lvl="1" indent="-354013">
              <a:buFont typeface="Courier New" panose="02070309020205020404" pitchFamily="49" charset="0"/>
              <a:buChar char="o"/>
            </a:pPr>
            <a:r>
              <a:rPr lang="en-MY" dirty="0"/>
              <a:t>For adults with &gt;150 ED</a:t>
            </a:r>
          </a:p>
          <a:p>
            <a:pPr marL="900113" lvl="2" indent="-273050"/>
            <a:r>
              <a:rPr lang="en-MY" dirty="0"/>
              <a:t>every 6 - 12 monthly</a:t>
            </a:r>
          </a:p>
          <a:p>
            <a:r>
              <a:rPr lang="en-MY" dirty="0"/>
              <a:t>After intensive treatment for &gt;5 days</a:t>
            </a:r>
          </a:p>
          <a:p>
            <a:pPr lvl="1" indent="-387350">
              <a:buFont typeface="Courier New" panose="02070309020205020404" pitchFamily="49" charset="0"/>
              <a:buChar char="o"/>
            </a:pPr>
            <a:r>
              <a:rPr lang="en-MY" dirty="0"/>
              <a:t>Within 4 weeks of the last infusion</a:t>
            </a:r>
          </a:p>
          <a:p>
            <a:r>
              <a:rPr lang="en-MY" dirty="0"/>
              <a:t>Prior to surgery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72605A-27DC-4F74-A454-56ABB53BC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218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72605A-27DC-4F74-A454-56ABB53BC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8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4781DBB-C05B-45BE-931F-C28D7E6B78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819400"/>
            <a:ext cx="8557654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950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8" y="0"/>
            <a:ext cx="8229600" cy="1143000"/>
          </a:xfrm>
        </p:spPr>
        <p:txBody>
          <a:bodyPr/>
          <a:lstStyle/>
          <a:p>
            <a:r>
              <a:rPr lang="en-MY" b="1" dirty="0"/>
              <a:t>Management of Inhibitor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dirty="0"/>
              <a:t>Treatment of acute bleeding</a:t>
            </a:r>
          </a:p>
          <a:p>
            <a:r>
              <a:rPr lang="en-MY" dirty="0"/>
              <a:t>Eradication of inhibitors</a:t>
            </a:r>
          </a:p>
          <a:p>
            <a:pPr lvl="1" indent="-387350">
              <a:buFont typeface="Courier New" panose="02070309020205020404" pitchFamily="49" charset="0"/>
              <a:buChar char="o"/>
            </a:pPr>
            <a:r>
              <a:rPr lang="en-MY" dirty="0"/>
              <a:t>Immune tolerance induction (ITI)</a:t>
            </a:r>
          </a:p>
          <a:p>
            <a:r>
              <a:rPr lang="en-MY" dirty="0"/>
              <a:t>Consider prophylaxis in selected cases</a:t>
            </a:r>
          </a:p>
          <a:p>
            <a:r>
              <a:rPr lang="en-MY" dirty="0"/>
              <a:t>Novel agents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7200" y="0"/>
            <a:ext cx="8686799" cy="6858000"/>
            <a:chOff x="457200" y="0"/>
            <a:chExt cx="8686799" cy="685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965503"/>
              <a:ext cx="838200" cy="748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66800" y="6248400"/>
              <a:ext cx="188865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800" dirty="0"/>
                <a:t>CLINICAL PRACTICE GUIDELINES</a:t>
              </a:r>
            </a:p>
            <a:p>
              <a:pPr algn="r"/>
              <a:r>
                <a:rPr lang="en-US" sz="1100" dirty="0"/>
                <a:t>Management of </a:t>
              </a:r>
              <a:r>
                <a:rPr lang="en-US" sz="1100" dirty="0" err="1"/>
                <a:t>Haemophilia</a:t>
              </a:r>
              <a:r>
                <a:rPr lang="en-US" sz="1100" dirty="0"/>
                <a:t> </a:t>
              </a:r>
            </a:p>
          </p:txBody>
        </p:sp>
        <p:sp>
          <p:nvSpPr>
            <p:cNvPr id="11" name="Right Triangle 10"/>
            <p:cNvSpPr/>
            <p:nvPr/>
          </p:nvSpPr>
          <p:spPr>
            <a:xfrm rot="16200000">
              <a:off x="5600700" y="3314700"/>
              <a:ext cx="5638800" cy="1447799"/>
            </a:xfrm>
            <a:prstGeom prst="rtTriangle">
              <a:avLst/>
            </a:prstGeom>
            <a:solidFill>
              <a:srgbClr val="FFCCCC"/>
            </a:solidFill>
            <a:ln>
              <a:solidFill>
                <a:srgbClr val="FFCC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 rot="10800000">
              <a:off x="7924799" y="0"/>
              <a:ext cx="1219199" cy="2438400"/>
            </a:xfrm>
            <a:prstGeom prst="rtTriangle">
              <a:avLst/>
            </a:prstGeom>
            <a:solidFill>
              <a:srgbClr val="FF7C80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357D41-CA14-4A06-9A40-ED139E949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5E224-55DF-43CC-81CF-D017DC1DE51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933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820</TotalTime>
  <Words>999</Words>
  <Application>Microsoft Office PowerPoint</Application>
  <PresentationFormat>On-screen Show (4:3)</PresentationFormat>
  <Paragraphs>165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Courier New</vt:lpstr>
      <vt:lpstr>Office Theme</vt:lpstr>
      <vt:lpstr>Training of Core Trainers  CPG Management of Haemophilia   Management of Inhibitors</vt:lpstr>
      <vt:lpstr>Learning Objectives</vt:lpstr>
      <vt:lpstr>Introduction</vt:lpstr>
      <vt:lpstr>Risk Factors For Inhibitor Development</vt:lpstr>
      <vt:lpstr>Recombinant vs Plasma-derived</vt:lpstr>
      <vt:lpstr>When to Suspect Inhibitors?</vt:lpstr>
      <vt:lpstr>When to Screen for Inhibitors?</vt:lpstr>
      <vt:lpstr>PowerPoint Presentation</vt:lpstr>
      <vt:lpstr>Management of Inhibitor</vt:lpstr>
      <vt:lpstr>Treatment of Acute Bleeding</vt:lpstr>
      <vt:lpstr>PowerPoint Presentation</vt:lpstr>
      <vt:lpstr>Role of Prophylaxis with  Bypassing Agents</vt:lpstr>
      <vt:lpstr>Immune Tolerance Induction (ITI)</vt:lpstr>
      <vt:lpstr>When to Start ITI?</vt:lpstr>
      <vt:lpstr>Prerequisite for Starting ITI</vt:lpstr>
      <vt:lpstr>ITI regimens</vt:lpstr>
      <vt:lpstr>High Dose vs Low Dose ITI Regimen</vt:lpstr>
      <vt:lpstr>ITI Success</vt:lpstr>
      <vt:lpstr>PowerPoint Presentation</vt:lpstr>
      <vt:lpstr>Take Home Messages 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Dr. Mohd. Aminuddin</cp:lastModifiedBy>
  <cp:revision>30</cp:revision>
  <dcterms:created xsi:type="dcterms:W3CDTF">2019-04-12T03:15:03Z</dcterms:created>
  <dcterms:modified xsi:type="dcterms:W3CDTF">2020-01-02T06:31:50Z</dcterms:modified>
</cp:coreProperties>
</file>